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1" r:id="rId1"/>
  </p:sldMasterIdLst>
  <p:sldIdLst>
    <p:sldId id="257" r:id="rId2"/>
    <p:sldId id="258" r:id="rId3"/>
    <p:sldId id="272" r:id="rId4"/>
    <p:sldId id="265" r:id="rId5"/>
    <p:sldId id="266" r:id="rId6"/>
    <p:sldId id="271" r:id="rId7"/>
    <p:sldId id="267" r:id="rId8"/>
    <p:sldId id="259" r:id="rId9"/>
    <p:sldId id="260" r:id="rId10"/>
    <p:sldId id="261" r:id="rId11"/>
    <p:sldId id="263" r:id="rId12"/>
    <p:sldId id="270" r:id="rId13"/>
    <p:sldId id="264" r:id="rId14"/>
    <p:sldId id="262" r:id="rId15"/>
    <p:sldId id="268" r:id="rId16"/>
    <p:sldId id="269" r:id="rId1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CE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96" d="100"/>
          <a:sy n="96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tint val="20000"/>
          </a:schemeClr>
        </a:solidFill>
        <a:ln w="6350" cap="flat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635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4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oświadczeń, które wpłynęły do PUP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 w="6350" cap="flat" cmpd="sng" algn="ctr">
              <a:solidFill>
                <a:schemeClr val="accent4">
                  <a:shade val="50000"/>
                </a:schemeClr>
              </a:solidFill>
              <a:prstDash val="solid"/>
              <a:round/>
            </a:ln>
            <a:effectLst/>
            <a:sp3d contourW="6350">
              <a:contourClr>
                <a:schemeClr val="accent4">
                  <a:shade val="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4788</c:v>
                </c:pt>
                <c:pt idx="1">
                  <c:v>3117</c:v>
                </c:pt>
                <c:pt idx="2">
                  <c:v>1215</c:v>
                </c:pt>
                <c:pt idx="3">
                  <c:v>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A-487D-96D4-178C4C56637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oświadczeń wpisanych do ewidencji oświadczeń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 w="6350" cap="flat" cmpd="sng" algn="ctr">
              <a:solidFill>
                <a:schemeClr val="accent4">
                  <a:shade val="50000"/>
                </a:schemeClr>
              </a:solidFill>
              <a:prstDash val="solid"/>
              <a:round/>
            </a:ln>
            <a:effectLst/>
            <a:sp3d contourW="6350">
              <a:contourClr>
                <a:schemeClr val="accent4">
                  <a:shade val="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4658</c:v>
                </c:pt>
                <c:pt idx="1">
                  <c:v>3140</c:v>
                </c:pt>
                <c:pt idx="2">
                  <c:v>1205</c:v>
                </c:pt>
                <c:pt idx="3">
                  <c:v>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2A-487D-96D4-178C4C5663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030080"/>
        <c:axId val="61565952"/>
        <c:axId val="124770944"/>
      </c:bar3DChart>
      <c:catAx>
        <c:axId val="4803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1565952"/>
        <c:crosses val="autoZero"/>
        <c:auto val="1"/>
        <c:lblAlgn val="ctr"/>
        <c:lblOffset val="100"/>
        <c:noMultiLvlLbl val="0"/>
      </c:catAx>
      <c:valAx>
        <c:axId val="61565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030080"/>
        <c:crosses val="autoZero"/>
        <c:crossBetween val="between"/>
      </c:valAx>
      <c:serAx>
        <c:axId val="124770944"/>
        <c:scaling>
          <c:orientation val="minMax"/>
        </c:scaling>
        <c:delete val="1"/>
        <c:axPos val="b"/>
        <c:majorTickMark val="out"/>
        <c:minorTickMark val="none"/>
        <c:tickLblPos val="nextTo"/>
        <c:crossAx val="61565952"/>
        <c:crosses val="autoZero"/>
      </c:ser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6350" cap="flat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tint val="20000"/>
          </a:schemeClr>
        </a:solidFill>
        <a:ln w="6350" cap="flat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635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4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zezwoleń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 w="6350" cap="flat" cmpd="sng" algn="ctr">
              <a:solidFill>
                <a:schemeClr val="accent4">
                  <a:shade val="50000"/>
                </a:schemeClr>
              </a:solidFill>
              <a:prstDash val="solid"/>
              <a:round/>
            </a:ln>
            <a:effectLst/>
            <a:sp3d contourW="6350">
              <a:contourClr>
                <a:schemeClr val="accent4">
                  <a:shade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8484509135703034E-3"/>
                  <c:y val="-3.259236447455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27-4F06-B9D2-EBD3525A87ED}"/>
                </c:ext>
              </c:extLst>
            </c:dLbl>
            <c:dLbl>
              <c:idx val="1"/>
              <c:layout>
                <c:manualLayout>
                  <c:x val="-4.8484509135703182E-3"/>
                  <c:y val="-1.777765334975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27-4F06-B9D2-EBD3525A87ED}"/>
                </c:ext>
              </c:extLst>
            </c:dLbl>
            <c:dLbl>
              <c:idx val="2"/>
              <c:layout>
                <c:manualLayout>
                  <c:x val="0"/>
                  <c:y val="-1.481471112479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7-4F06-B9D2-EBD3525A87ED}"/>
                </c:ext>
              </c:extLst>
            </c:dLbl>
            <c:dLbl>
              <c:idx val="3"/>
              <c:layout>
                <c:manualLayout>
                  <c:x val="-1.6161503045235579E-3"/>
                  <c:y val="-2.074059557471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916448846934E-2"/>
                      <c:h val="7.3999598719635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427-4F06-B9D2-EBD3525A87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52</c:v>
                </c:pt>
                <c:pt idx="1">
                  <c:v>72</c:v>
                </c:pt>
                <c:pt idx="2">
                  <c:v>68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9-4DAC-AD9C-333E781976D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zaświadczeń o wpisie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 w="6350" cap="flat" cmpd="sng" algn="ctr">
              <a:solidFill>
                <a:schemeClr val="accent4">
                  <a:shade val="50000"/>
                </a:schemeClr>
              </a:solidFill>
              <a:prstDash val="solid"/>
              <a:round/>
            </a:ln>
            <a:effectLst/>
            <a:sp3d contourW="6350">
              <a:contourClr>
                <a:schemeClr val="accent4">
                  <a:shade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8.0807515226171966E-3"/>
                  <c:y val="-2.9629422249596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27-4F06-B9D2-EBD3525A87ED}"/>
                </c:ext>
              </c:extLst>
            </c:dLbl>
            <c:dLbl>
              <c:idx val="1"/>
              <c:layout>
                <c:manualLayout>
                  <c:x val="1.4545352740710954E-2"/>
                  <c:y val="-1.48147111247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27-4F06-B9D2-EBD3525A87ED}"/>
                </c:ext>
              </c:extLst>
            </c:dLbl>
            <c:dLbl>
              <c:idx val="2"/>
              <c:layout>
                <c:manualLayout>
                  <c:x val="1.4545352740710954E-2"/>
                  <c:y val="-1.1851768899838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27-4F06-B9D2-EBD3525A87ED}"/>
                </c:ext>
              </c:extLst>
            </c:dLbl>
            <c:dLbl>
              <c:idx val="3"/>
              <c:layout>
                <c:manualLayout>
                  <c:x val="1.1313052131664074E-2"/>
                  <c:y val="-2.6666480024636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27-4F06-B9D2-EBD3525A87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32</c:v>
                </c:pt>
                <c:pt idx="1">
                  <c:v>86</c:v>
                </c:pt>
                <c:pt idx="2">
                  <c:v>82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9-4DAC-AD9C-333E781976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262272"/>
        <c:axId val="124449920"/>
        <c:axId val="0"/>
      </c:bar3DChart>
      <c:catAx>
        <c:axId val="12226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449920"/>
        <c:crosses val="autoZero"/>
        <c:auto val="1"/>
        <c:lblAlgn val="ctr"/>
        <c:lblOffset val="100"/>
        <c:noMultiLvlLbl val="0"/>
      </c:catAx>
      <c:valAx>
        <c:axId val="124449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226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6350" cap="flat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złożonych wniosków</c:v>
                </c:pt>
              </c:strCache>
            </c:strRef>
          </c:tx>
          <c:spPr>
            <a:solidFill>
              <a:schemeClr val="accent4"/>
            </a:solidFill>
            <a:ln w="6350" cap="flat" cmpd="sng" algn="ctr">
              <a:solidFill>
                <a:schemeClr val="accent4">
                  <a:shade val="50000"/>
                </a:schemeClr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59</c:v>
                </c:pt>
                <c:pt idx="1">
                  <c:v>34</c:v>
                </c:pt>
                <c:pt idx="2">
                  <c:v>28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2-4089-84DF-003C6125D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5644800"/>
        <c:axId val="125657856"/>
      </c:barChart>
      <c:catAx>
        <c:axId val="12564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5657856"/>
        <c:crosses val="autoZero"/>
        <c:auto val="1"/>
        <c:lblAlgn val="ctr"/>
        <c:lblOffset val="100"/>
        <c:noMultiLvlLbl val="0"/>
      </c:catAx>
      <c:valAx>
        <c:axId val="1256578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5644800"/>
        <c:crosses val="autoZero"/>
        <c:crossBetween val="between"/>
      </c:valAx>
      <c:spPr>
        <a:solidFill>
          <a:schemeClr val="accent4">
            <a:tint val="2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6350" cap="flat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140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40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40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A992D-5D52-4A9E-9875-EFB43DFB04E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0563EA5-45C5-4EF5-B33B-79E1EFB522CD}">
      <dgm:prSet phldrT="[Tekst]"/>
      <dgm:spPr/>
      <dgm:t>
        <a:bodyPr/>
        <a:lstStyle/>
        <a:p>
          <a:r>
            <a:rPr lang="pl-PL" dirty="0"/>
            <a:t>Kto składa wniosek i gdzie?</a:t>
          </a:r>
        </a:p>
      </dgm:t>
    </dgm:pt>
    <dgm:pt modelId="{E8FE0BFB-AD46-4466-83F6-CD23C9709BB3}" type="parTrans" cxnId="{FBDF4DB1-2D03-4A0B-ABC9-DF549C5B3B4D}">
      <dgm:prSet/>
      <dgm:spPr/>
      <dgm:t>
        <a:bodyPr/>
        <a:lstStyle/>
        <a:p>
          <a:endParaRPr lang="pl-PL"/>
        </a:p>
      </dgm:t>
    </dgm:pt>
    <dgm:pt modelId="{AFC580F2-8121-4A0A-A8A3-EBBB304FAA4C}" type="sibTrans" cxnId="{FBDF4DB1-2D03-4A0B-ABC9-DF549C5B3B4D}">
      <dgm:prSet/>
      <dgm:spPr/>
      <dgm:t>
        <a:bodyPr/>
        <a:lstStyle/>
        <a:p>
          <a:endParaRPr lang="pl-PL"/>
        </a:p>
      </dgm:t>
    </dgm:pt>
    <dgm:pt modelId="{3F6173BF-A18D-47F7-A3D1-01B8CFB4FE4E}">
      <dgm:prSet phldrT="[Tekst]" custT="1"/>
      <dgm:spPr/>
      <dgm:t>
        <a:bodyPr/>
        <a:lstStyle/>
        <a:p>
          <a:pPr algn="just"/>
          <a:r>
            <a:rPr lang="pl-PL" sz="1600" b="0" i="0" dirty="0"/>
            <a:t>Pracodawca składa oświadczenie w PUP właściwym ze względu na swoją siedzibę </a:t>
          </a:r>
          <a:br>
            <a:rPr lang="pl-PL" sz="1600" b="0" i="0" dirty="0"/>
          </a:br>
          <a:r>
            <a:rPr lang="pl-PL" sz="1600" b="0" i="0" dirty="0"/>
            <a:t>lub miejsce zamieszkania.</a:t>
          </a:r>
          <a:endParaRPr lang="pl-PL" sz="1600" dirty="0"/>
        </a:p>
      </dgm:t>
    </dgm:pt>
    <dgm:pt modelId="{5D71C319-734B-47DC-9B20-E7A6E261B3C3}" type="parTrans" cxnId="{E9B3915C-0299-443D-8C85-326F5C7581C6}">
      <dgm:prSet/>
      <dgm:spPr/>
      <dgm:t>
        <a:bodyPr/>
        <a:lstStyle/>
        <a:p>
          <a:endParaRPr lang="pl-PL"/>
        </a:p>
      </dgm:t>
    </dgm:pt>
    <dgm:pt modelId="{25052953-FEB5-4026-8745-7E20B20F5484}" type="sibTrans" cxnId="{E9B3915C-0299-443D-8C85-326F5C7581C6}">
      <dgm:prSet/>
      <dgm:spPr/>
      <dgm:t>
        <a:bodyPr/>
        <a:lstStyle/>
        <a:p>
          <a:endParaRPr lang="pl-PL"/>
        </a:p>
      </dgm:t>
    </dgm:pt>
    <dgm:pt modelId="{97726DC1-C336-4874-A7AA-D9CABE112B41}">
      <dgm:prSet phldrT="[Tekst]"/>
      <dgm:spPr/>
      <dgm:t>
        <a:bodyPr/>
        <a:lstStyle/>
        <a:p>
          <a:r>
            <a:rPr lang="pl-PL" dirty="0"/>
            <a:t>Kto wpisuje oświadczenie do ewidencji oświadczeń i w jakim terminie?</a:t>
          </a:r>
        </a:p>
      </dgm:t>
    </dgm:pt>
    <dgm:pt modelId="{88B0DB34-CE4F-45C6-9969-55AEF3F02963}" type="parTrans" cxnId="{35866E84-DE6B-4550-821F-92DD1844AC08}">
      <dgm:prSet/>
      <dgm:spPr/>
      <dgm:t>
        <a:bodyPr/>
        <a:lstStyle/>
        <a:p>
          <a:endParaRPr lang="pl-PL"/>
        </a:p>
      </dgm:t>
    </dgm:pt>
    <dgm:pt modelId="{FC303A25-9721-4FFB-989C-2BFC199C9EA9}" type="sibTrans" cxnId="{35866E84-DE6B-4550-821F-92DD1844AC08}">
      <dgm:prSet/>
      <dgm:spPr/>
      <dgm:t>
        <a:bodyPr/>
        <a:lstStyle/>
        <a:p>
          <a:endParaRPr lang="pl-PL"/>
        </a:p>
      </dgm:t>
    </dgm:pt>
    <dgm:pt modelId="{6F42121C-3621-4799-A5C4-6E000E512E18}">
      <dgm:prSet phldrT="[Tekst]" custT="1"/>
      <dgm:spPr/>
      <dgm:t>
        <a:bodyPr/>
        <a:lstStyle/>
        <a:p>
          <a:pPr algn="just"/>
          <a:r>
            <a:rPr lang="pl-PL" sz="1600" b="0" i="0" dirty="0"/>
            <a:t>Pracownik PUP wpisuje oświadczenie do ewidencji lub w drodze decyzji administracyjnej odmawia wpisu. Wpisanie do ewidencji następuje w terminie 7 dni roboczych od dnia otrzymania oświadczenia, chyba że prowadzone jest postępowanie wyjaśniające – wówczas wpisanie następuje do 30 dni.</a:t>
          </a:r>
          <a:endParaRPr lang="pl-PL" sz="1600" dirty="0"/>
        </a:p>
      </dgm:t>
    </dgm:pt>
    <dgm:pt modelId="{4C55D965-FC98-4835-8753-69DDDB0C56EA}" type="parTrans" cxnId="{50154F6F-9FD9-4325-BFF5-318C501CED57}">
      <dgm:prSet/>
      <dgm:spPr/>
      <dgm:t>
        <a:bodyPr/>
        <a:lstStyle/>
        <a:p>
          <a:endParaRPr lang="pl-PL"/>
        </a:p>
      </dgm:t>
    </dgm:pt>
    <dgm:pt modelId="{92210B60-DF96-41F3-BD0A-8698DD9F4163}" type="sibTrans" cxnId="{50154F6F-9FD9-4325-BFF5-318C501CED57}">
      <dgm:prSet/>
      <dgm:spPr/>
      <dgm:t>
        <a:bodyPr/>
        <a:lstStyle/>
        <a:p>
          <a:endParaRPr lang="pl-PL"/>
        </a:p>
      </dgm:t>
    </dgm:pt>
    <dgm:pt modelId="{CC62C161-73E7-493C-B7D7-595515B7E1EB}">
      <dgm:prSet phldrT="[Tekst]" custT="1"/>
      <dgm:spPr/>
      <dgm:t>
        <a:bodyPr/>
        <a:lstStyle/>
        <a:p>
          <a:pPr algn="just"/>
          <a:r>
            <a:rPr lang="pl-PL" sz="1600" b="0" i="0" dirty="0"/>
            <a:t>Składając oświadczenie do rejestracji, pracodawca przedstawia dowód dokonania wpłaty w wysokości 30 zł, oświadczenie o niekaralności</a:t>
          </a:r>
          <a:r>
            <a:rPr lang="pl-PL" sz="1600" b="1" i="0" dirty="0"/>
            <a:t>,</a:t>
          </a:r>
          <a:r>
            <a:rPr lang="pl-PL" sz="1600" b="0" i="0" dirty="0"/>
            <a:t> ważny dokument tożsamości, kopię wszystkich wypełnionych stron ważnego dokumentu podróży cudzoziemca lub kopię innego ważnego dokumentu tożsamości cudzoziemca, a jeżeli cudzoziemiec nie przebywa </a:t>
          </a:r>
          <a:br>
            <a:rPr lang="pl-PL" sz="1600" b="0" i="0" dirty="0"/>
          </a:br>
          <a:r>
            <a:rPr lang="pl-PL" sz="1600" b="0" i="0" dirty="0"/>
            <a:t>na terytorium RP – kopię stron dokumentu podróży z danymi osobowymi cudzoziemca.</a:t>
          </a:r>
          <a:endParaRPr lang="pl-PL" sz="1600" dirty="0"/>
        </a:p>
      </dgm:t>
    </dgm:pt>
    <dgm:pt modelId="{E95D0429-881A-469F-9404-6720F7B69C0B}" type="parTrans" cxnId="{2CB40DBF-F74B-4AE5-801F-52E1D0F6C902}">
      <dgm:prSet/>
      <dgm:spPr/>
      <dgm:t>
        <a:bodyPr/>
        <a:lstStyle/>
        <a:p>
          <a:endParaRPr lang="pl-PL"/>
        </a:p>
      </dgm:t>
    </dgm:pt>
    <dgm:pt modelId="{1A358E5D-6232-41A9-AFB3-2FF1E95E1615}" type="sibTrans" cxnId="{2CB40DBF-F74B-4AE5-801F-52E1D0F6C902}">
      <dgm:prSet/>
      <dgm:spPr/>
      <dgm:t>
        <a:bodyPr/>
        <a:lstStyle/>
        <a:p>
          <a:endParaRPr lang="pl-PL"/>
        </a:p>
      </dgm:t>
    </dgm:pt>
    <dgm:pt modelId="{19B5D748-03B8-411F-ABFD-7EAF6C0DFC6F}">
      <dgm:prSet phldrT="[Tekst]"/>
      <dgm:spPr/>
      <dgm:t>
        <a:bodyPr/>
        <a:lstStyle/>
        <a:p>
          <a:r>
            <a:rPr lang="pl-PL" dirty="0"/>
            <a:t>Jakie dokumenty należy złożyć razem z oświadczeniem?</a:t>
          </a:r>
        </a:p>
      </dgm:t>
    </dgm:pt>
    <dgm:pt modelId="{135BF242-037B-46FF-9E61-DE4E28F27876}" type="sibTrans" cxnId="{641474F7-7F3B-418E-911B-0072DDA5F362}">
      <dgm:prSet/>
      <dgm:spPr/>
      <dgm:t>
        <a:bodyPr/>
        <a:lstStyle/>
        <a:p>
          <a:endParaRPr lang="pl-PL"/>
        </a:p>
      </dgm:t>
    </dgm:pt>
    <dgm:pt modelId="{6BD5D090-7841-42B9-9B2E-91B26673834E}" type="parTrans" cxnId="{641474F7-7F3B-418E-911B-0072DDA5F362}">
      <dgm:prSet/>
      <dgm:spPr/>
      <dgm:t>
        <a:bodyPr/>
        <a:lstStyle/>
        <a:p>
          <a:endParaRPr lang="pl-PL"/>
        </a:p>
      </dgm:t>
    </dgm:pt>
    <dgm:pt modelId="{51FB3AC5-4CE0-4604-ABCF-4E1B5440F439}" type="pres">
      <dgm:prSet presAssocID="{06EA992D-5D52-4A9E-9875-EFB43DFB04EE}" presName="linear" presStyleCnt="0">
        <dgm:presLayoutVars>
          <dgm:animLvl val="lvl"/>
          <dgm:resizeHandles val="exact"/>
        </dgm:presLayoutVars>
      </dgm:prSet>
      <dgm:spPr/>
    </dgm:pt>
    <dgm:pt modelId="{6FD584D5-A4AC-4370-9C07-2360133914ED}" type="pres">
      <dgm:prSet presAssocID="{00563EA5-45C5-4EF5-B33B-79E1EFB522C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AEBC8F-5BED-4E2F-AC47-DDA82F89FCA5}" type="pres">
      <dgm:prSet presAssocID="{00563EA5-45C5-4EF5-B33B-79E1EFB522CD}" presName="childText" presStyleLbl="revTx" presStyleIdx="0" presStyleCnt="3">
        <dgm:presLayoutVars>
          <dgm:bulletEnabled val="1"/>
        </dgm:presLayoutVars>
      </dgm:prSet>
      <dgm:spPr/>
    </dgm:pt>
    <dgm:pt modelId="{AAE45393-A007-40CB-B1E8-487BF22802CD}" type="pres">
      <dgm:prSet presAssocID="{97726DC1-C336-4874-A7AA-D9CABE112B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D6BE85-A392-401C-9DA0-22C9210A4849}" type="pres">
      <dgm:prSet presAssocID="{97726DC1-C336-4874-A7AA-D9CABE112B41}" presName="childText" presStyleLbl="revTx" presStyleIdx="1" presStyleCnt="3">
        <dgm:presLayoutVars>
          <dgm:bulletEnabled val="1"/>
        </dgm:presLayoutVars>
      </dgm:prSet>
      <dgm:spPr/>
    </dgm:pt>
    <dgm:pt modelId="{E618C07D-0483-4AB4-8A4D-3A95CE2AAB29}" type="pres">
      <dgm:prSet presAssocID="{19B5D748-03B8-411F-ABFD-7EAF6C0DFC6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D12875F-81C1-46E5-9448-08813801B63F}" type="pres">
      <dgm:prSet presAssocID="{19B5D748-03B8-411F-ABFD-7EAF6C0DFC6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9B3915C-0299-443D-8C85-326F5C7581C6}" srcId="{00563EA5-45C5-4EF5-B33B-79E1EFB522CD}" destId="{3F6173BF-A18D-47F7-A3D1-01B8CFB4FE4E}" srcOrd="0" destOrd="0" parTransId="{5D71C319-734B-47DC-9B20-E7A6E261B3C3}" sibTransId="{25052953-FEB5-4026-8745-7E20B20F5484}"/>
    <dgm:cxn modelId="{59F00445-DE09-499E-AA4C-A65BE6832741}" type="presOf" srcId="{00563EA5-45C5-4EF5-B33B-79E1EFB522CD}" destId="{6FD584D5-A4AC-4370-9C07-2360133914ED}" srcOrd="0" destOrd="0" presId="urn:microsoft.com/office/officeart/2005/8/layout/vList2"/>
    <dgm:cxn modelId="{50154F6F-9FD9-4325-BFF5-318C501CED57}" srcId="{97726DC1-C336-4874-A7AA-D9CABE112B41}" destId="{6F42121C-3621-4799-A5C4-6E000E512E18}" srcOrd="0" destOrd="0" parTransId="{4C55D965-FC98-4835-8753-69DDDB0C56EA}" sibTransId="{92210B60-DF96-41F3-BD0A-8698DD9F4163}"/>
    <dgm:cxn modelId="{DAD1DF5A-CCDF-49FE-AB7D-EE458AD3247F}" type="presOf" srcId="{CC62C161-73E7-493C-B7D7-595515B7E1EB}" destId="{3D12875F-81C1-46E5-9448-08813801B63F}" srcOrd="0" destOrd="0" presId="urn:microsoft.com/office/officeart/2005/8/layout/vList2"/>
    <dgm:cxn modelId="{35866E84-DE6B-4550-821F-92DD1844AC08}" srcId="{06EA992D-5D52-4A9E-9875-EFB43DFB04EE}" destId="{97726DC1-C336-4874-A7AA-D9CABE112B41}" srcOrd="1" destOrd="0" parTransId="{88B0DB34-CE4F-45C6-9969-55AEF3F02963}" sibTransId="{FC303A25-9721-4FFB-989C-2BFC199C9EA9}"/>
    <dgm:cxn modelId="{D629F185-8CAF-4704-B0E2-A6F53C257893}" type="presOf" srcId="{06EA992D-5D52-4A9E-9875-EFB43DFB04EE}" destId="{51FB3AC5-4CE0-4604-ABCF-4E1B5440F439}" srcOrd="0" destOrd="0" presId="urn:microsoft.com/office/officeart/2005/8/layout/vList2"/>
    <dgm:cxn modelId="{FBDF4DB1-2D03-4A0B-ABC9-DF549C5B3B4D}" srcId="{06EA992D-5D52-4A9E-9875-EFB43DFB04EE}" destId="{00563EA5-45C5-4EF5-B33B-79E1EFB522CD}" srcOrd="0" destOrd="0" parTransId="{E8FE0BFB-AD46-4466-83F6-CD23C9709BB3}" sibTransId="{AFC580F2-8121-4A0A-A8A3-EBBB304FAA4C}"/>
    <dgm:cxn modelId="{2CB40DBF-F74B-4AE5-801F-52E1D0F6C902}" srcId="{19B5D748-03B8-411F-ABFD-7EAF6C0DFC6F}" destId="{CC62C161-73E7-493C-B7D7-595515B7E1EB}" srcOrd="0" destOrd="0" parTransId="{E95D0429-881A-469F-9404-6720F7B69C0B}" sibTransId="{1A358E5D-6232-41A9-AFB3-2FF1E95E1615}"/>
    <dgm:cxn modelId="{591C0BDC-C21F-4BE5-A5D0-1784AB375424}" type="presOf" srcId="{97726DC1-C336-4874-A7AA-D9CABE112B41}" destId="{AAE45393-A007-40CB-B1E8-487BF22802CD}" srcOrd="0" destOrd="0" presId="urn:microsoft.com/office/officeart/2005/8/layout/vList2"/>
    <dgm:cxn modelId="{99DCE6F3-DB61-4678-B4D3-8BDC09EEAC8C}" type="presOf" srcId="{6F42121C-3621-4799-A5C4-6E000E512E18}" destId="{2DD6BE85-A392-401C-9DA0-22C9210A4849}" srcOrd="0" destOrd="0" presId="urn:microsoft.com/office/officeart/2005/8/layout/vList2"/>
    <dgm:cxn modelId="{641474F7-7F3B-418E-911B-0072DDA5F362}" srcId="{06EA992D-5D52-4A9E-9875-EFB43DFB04EE}" destId="{19B5D748-03B8-411F-ABFD-7EAF6C0DFC6F}" srcOrd="2" destOrd="0" parTransId="{6BD5D090-7841-42B9-9B2E-91B26673834E}" sibTransId="{135BF242-037B-46FF-9E61-DE4E28F27876}"/>
    <dgm:cxn modelId="{7CD029FC-BF29-4B6A-A2EE-4B47A4DCE245}" type="presOf" srcId="{3F6173BF-A18D-47F7-A3D1-01B8CFB4FE4E}" destId="{D1AEBC8F-5BED-4E2F-AC47-DDA82F89FCA5}" srcOrd="0" destOrd="0" presId="urn:microsoft.com/office/officeart/2005/8/layout/vList2"/>
    <dgm:cxn modelId="{0346B7FE-DDBB-4C36-AFA8-5BDBA6EA891B}" type="presOf" srcId="{19B5D748-03B8-411F-ABFD-7EAF6C0DFC6F}" destId="{E618C07D-0483-4AB4-8A4D-3A95CE2AAB29}" srcOrd="0" destOrd="0" presId="urn:microsoft.com/office/officeart/2005/8/layout/vList2"/>
    <dgm:cxn modelId="{3931C80F-7DD6-4C06-9641-5FF30BA137D5}" type="presParOf" srcId="{51FB3AC5-4CE0-4604-ABCF-4E1B5440F439}" destId="{6FD584D5-A4AC-4370-9C07-2360133914ED}" srcOrd="0" destOrd="0" presId="urn:microsoft.com/office/officeart/2005/8/layout/vList2"/>
    <dgm:cxn modelId="{F9E5D92A-A7B4-4D6A-ACEC-839DBCA77B41}" type="presParOf" srcId="{51FB3AC5-4CE0-4604-ABCF-4E1B5440F439}" destId="{D1AEBC8F-5BED-4E2F-AC47-DDA82F89FCA5}" srcOrd="1" destOrd="0" presId="urn:microsoft.com/office/officeart/2005/8/layout/vList2"/>
    <dgm:cxn modelId="{27517020-F48A-48F9-AFE2-F5B3482F73AD}" type="presParOf" srcId="{51FB3AC5-4CE0-4604-ABCF-4E1B5440F439}" destId="{AAE45393-A007-40CB-B1E8-487BF22802CD}" srcOrd="2" destOrd="0" presId="urn:microsoft.com/office/officeart/2005/8/layout/vList2"/>
    <dgm:cxn modelId="{1FA2BB57-7170-48F3-A249-AA31B37D10AA}" type="presParOf" srcId="{51FB3AC5-4CE0-4604-ABCF-4E1B5440F439}" destId="{2DD6BE85-A392-401C-9DA0-22C9210A4849}" srcOrd="3" destOrd="0" presId="urn:microsoft.com/office/officeart/2005/8/layout/vList2"/>
    <dgm:cxn modelId="{D775CCBD-0649-4BF1-B278-D1FC194B6B16}" type="presParOf" srcId="{51FB3AC5-4CE0-4604-ABCF-4E1B5440F439}" destId="{E618C07D-0483-4AB4-8A4D-3A95CE2AAB29}" srcOrd="4" destOrd="0" presId="urn:microsoft.com/office/officeart/2005/8/layout/vList2"/>
    <dgm:cxn modelId="{60A96EF7-C53B-4CA1-A921-4F42B531A17D}" type="presParOf" srcId="{51FB3AC5-4CE0-4604-ABCF-4E1B5440F439}" destId="{3D12875F-81C1-46E5-9448-08813801B63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A992D-5D52-4A9E-9875-EFB43DFB04E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0563EA5-45C5-4EF5-B33B-79E1EFB522CD}">
      <dgm:prSet phldrT="[Tekst]"/>
      <dgm:spPr/>
      <dgm:t>
        <a:bodyPr/>
        <a:lstStyle/>
        <a:p>
          <a:r>
            <a:rPr lang="pl-PL" dirty="0"/>
            <a:t>Kto składa wniosek i gdzie?</a:t>
          </a:r>
        </a:p>
      </dgm:t>
    </dgm:pt>
    <dgm:pt modelId="{E8FE0BFB-AD46-4466-83F6-CD23C9709BB3}" type="parTrans" cxnId="{FBDF4DB1-2D03-4A0B-ABC9-DF549C5B3B4D}">
      <dgm:prSet/>
      <dgm:spPr/>
      <dgm:t>
        <a:bodyPr/>
        <a:lstStyle/>
        <a:p>
          <a:endParaRPr lang="pl-PL"/>
        </a:p>
      </dgm:t>
    </dgm:pt>
    <dgm:pt modelId="{AFC580F2-8121-4A0A-A8A3-EBBB304FAA4C}" type="sibTrans" cxnId="{FBDF4DB1-2D03-4A0B-ABC9-DF549C5B3B4D}">
      <dgm:prSet/>
      <dgm:spPr/>
      <dgm:t>
        <a:bodyPr/>
        <a:lstStyle/>
        <a:p>
          <a:endParaRPr lang="pl-PL"/>
        </a:p>
      </dgm:t>
    </dgm:pt>
    <dgm:pt modelId="{3F6173BF-A18D-47F7-A3D1-01B8CFB4FE4E}">
      <dgm:prSet phldrT="[Tekst]" custT="1"/>
      <dgm:spPr/>
      <dgm:t>
        <a:bodyPr/>
        <a:lstStyle/>
        <a:p>
          <a:pPr algn="just"/>
          <a:r>
            <a:rPr lang="pl-PL" sz="1600" b="0" i="0" dirty="0"/>
            <a:t>Pracodawca składa wniosek o wydanie zezwolenia na pracę sezonową w PUP właściwym </a:t>
          </a:r>
          <a:br>
            <a:rPr lang="pl-PL" sz="1600" b="0" i="0" dirty="0"/>
          </a:br>
          <a:r>
            <a:rPr lang="pl-PL" sz="1600" b="0" i="0" dirty="0"/>
            <a:t>ze względu na swoją siedzibę lub miejsce zamieszkania</a:t>
          </a:r>
          <a:endParaRPr lang="pl-PL" sz="1600" dirty="0"/>
        </a:p>
      </dgm:t>
    </dgm:pt>
    <dgm:pt modelId="{5D71C319-734B-47DC-9B20-E7A6E261B3C3}" type="parTrans" cxnId="{E9B3915C-0299-443D-8C85-326F5C7581C6}">
      <dgm:prSet/>
      <dgm:spPr/>
      <dgm:t>
        <a:bodyPr/>
        <a:lstStyle/>
        <a:p>
          <a:endParaRPr lang="pl-PL"/>
        </a:p>
      </dgm:t>
    </dgm:pt>
    <dgm:pt modelId="{25052953-FEB5-4026-8745-7E20B20F5484}" type="sibTrans" cxnId="{E9B3915C-0299-443D-8C85-326F5C7581C6}">
      <dgm:prSet/>
      <dgm:spPr/>
      <dgm:t>
        <a:bodyPr/>
        <a:lstStyle/>
        <a:p>
          <a:endParaRPr lang="pl-PL"/>
        </a:p>
      </dgm:t>
    </dgm:pt>
    <dgm:pt modelId="{97726DC1-C336-4874-A7AA-D9CABE112B41}">
      <dgm:prSet phldrT="[Tekst]"/>
      <dgm:spPr/>
      <dgm:t>
        <a:bodyPr/>
        <a:lstStyle/>
        <a:p>
          <a:r>
            <a:rPr lang="pl-PL" dirty="0"/>
            <a:t>Kto wydaje zezwolenie?</a:t>
          </a:r>
        </a:p>
      </dgm:t>
    </dgm:pt>
    <dgm:pt modelId="{88B0DB34-CE4F-45C6-9969-55AEF3F02963}" type="parTrans" cxnId="{35866E84-DE6B-4550-821F-92DD1844AC08}">
      <dgm:prSet/>
      <dgm:spPr/>
      <dgm:t>
        <a:bodyPr/>
        <a:lstStyle/>
        <a:p>
          <a:endParaRPr lang="pl-PL"/>
        </a:p>
      </dgm:t>
    </dgm:pt>
    <dgm:pt modelId="{FC303A25-9721-4FFB-989C-2BFC199C9EA9}" type="sibTrans" cxnId="{35866E84-DE6B-4550-821F-92DD1844AC08}">
      <dgm:prSet/>
      <dgm:spPr/>
      <dgm:t>
        <a:bodyPr/>
        <a:lstStyle/>
        <a:p>
          <a:endParaRPr lang="pl-PL"/>
        </a:p>
      </dgm:t>
    </dgm:pt>
    <dgm:pt modelId="{6F42121C-3621-4799-A5C4-6E000E512E18}">
      <dgm:prSet phldrT="[Tekst]" custT="1"/>
      <dgm:spPr/>
      <dgm:t>
        <a:bodyPr/>
        <a:lstStyle/>
        <a:p>
          <a:pPr algn="just"/>
          <a:r>
            <a:rPr lang="pl-PL" sz="1600" b="0" i="0" dirty="0"/>
            <a:t>Starosta właściwy ze względu na siedzibę lub miejsce zamieszkania pracodawcy.</a:t>
          </a:r>
          <a:endParaRPr lang="pl-PL" sz="1600" dirty="0"/>
        </a:p>
      </dgm:t>
    </dgm:pt>
    <dgm:pt modelId="{4C55D965-FC98-4835-8753-69DDDB0C56EA}" type="parTrans" cxnId="{50154F6F-9FD9-4325-BFF5-318C501CED57}">
      <dgm:prSet/>
      <dgm:spPr/>
      <dgm:t>
        <a:bodyPr/>
        <a:lstStyle/>
        <a:p>
          <a:endParaRPr lang="pl-PL"/>
        </a:p>
      </dgm:t>
    </dgm:pt>
    <dgm:pt modelId="{92210B60-DF96-41F3-BD0A-8698DD9F4163}" type="sibTrans" cxnId="{50154F6F-9FD9-4325-BFF5-318C501CED57}">
      <dgm:prSet/>
      <dgm:spPr/>
      <dgm:t>
        <a:bodyPr/>
        <a:lstStyle/>
        <a:p>
          <a:endParaRPr lang="pl-PL"/>
        </a:p>
      </dgm:t>
    </dgm:pt>
    <dgm:pt modelId="{19B5D748-03B8-411F-ABFD-7EAF6C0DFC6F}">
      <dgm:prSet phldrT="[Tekst]"/>
      <dgm:spPr/>
      <dgm:t>
        <a:bodyPr/>
        <a:lstStyle/>
        <a:p>
          <a:r>
            <a:rPr lang="pl-PL" dirty="0"/>
            <a:t>W jakim terminie?</a:t>
          </a:r>
        </a:p>
      </dgm:t>
    </dgm:pt>
    <dgm:pt modelId="{6BD5D090-7841-42B9-9B2E-91B26673834E}" type="parTrans" cxnId="{641474F7-7F3B-418E-911B-0072DDA5F362}">
      <dgm:prSet/>
      <dgm:spPr/>
      <dgm:t>
        <a:bodyPr/>
        <a:lstStyle/>
        <a:p>
          <a:endParaRPr lang="pl-PL"/>
        </a:p>
      </dgm:t>
    </dgm:pt>
    <dgm:pt modelId="{135BF242-037B-46FF-9E61-DE4E28F27876}" type="sibTrans" cxnId="{641474F7-7F3B-418E-911B-0072DDA5F362}">
      <dgm:prSet/>
      <dgm:spPr/>
      <dgm:t>
        <a:bodyPr/>
        <a:lstStyle/>
        <a:p>
          <a:endParaRPr lang="pl-PL"/>
        </a:p>
      </dgm:t>
    </dgm:pt>
    <dgm:pt modelId="{CC62C161-73E7-493C-B7D7-595515B7E1EB}">
      <dgm:prSet phldrT="[Tekst]"/>
      <dgm:spPr/>
      <dgm:t>
        <a:bodyPr/>
        <a:lstStyle/>
        <a:p>
          <a:pPr algn="just"/>
          <a:r>
            <a:rPr lang="pl-PL" b="1" i="0" dirty="0"/>
            <a:t>W sytuacji, gdy cudzoziemiec jest już w Polsce</a:t>
          </a:r>
          <a:r>
            <a:rPr lang="pl-PL" b="0" i="0" dirty="0"/>
            <a:t>: starosta weryfikuje wniosek i wydaje zezwolenie albo odmawia jego wydania. Decyzja wydawana jest w ciągu 7 dni roboczych. Jeśli wymagane jest postępowanie wyjaśniające, decyzja wydawana jest do 30 dni.</a:t>
          </a:r>
          <a:endParaRPr lang="pl-PL" dirty="0"/>
        </a:p>
      </dgm:t>
    </dgm:pt>
    <dgm:pt modelId="{E95D0429-881A-469F-9404-6720F7B69C0B}" type="parTrans" cxnId="{2CB40DBF-F74B-4AE5-801F-52E1D0F6C902}">
      <dgm:prSet/>
      <dgm:spPr/>
      <dgm:t>
        <a:bodyPr/>
        <a:lstStyle/>
        <a:p>
          <a:endParaRPr lang="pl-PL"/>
        </a:p>
      </dgm:t>
    </dgm:pt>
    <dgm:pt modelId="{1A358E5D-6232-41A9-AFB3-2FF1E95E1615}" type="sibTrans" cxnId="{2CB40DBF-F74B-4AE5-801F-52E1D0F6C902}">
      <dgm:prSet/>
      <dgm:spPr/>
      <dgm:t>
        <a:bodyPr/>
        <a:lstStyle/>
        <a:p>
          <a:endParaRPr lang="pl-PL"/>
        </a:p>
      </dgm:t>
    </dgm:pt>
    <dgm:pt modelId="{71828FC9-5047-4818-B188-98131C7FD339}">
      <dgm:prSet phldrT="[Tekst]"/>
      <dgm:spPr/>
      <dgm:t>
        <a:bodyPr/>
        <a:lstStyle/>
        <a:p>
          <a:pPr algn="just"/>
          <a:r>
            <a:rPr lang="pl-PL" b="1" i="0" dirty="0"/>
            <a:t>W sytuacji gdy cudzoziemiec będzie dopiero starał się o wjazd do Polski w celu pracy sezonowej, starosta weryfikuje wniosek i wpisuje go do ewidencji wniosków </a:t>
          </a:r>
          <a:r>
            <a:rPr lang="pl-PL" b="1" i="0" dirty="0" err="1"/>
            <a:t>ws</a:t>
          </a:r>
          <a:r>
            <a:rPr lang="pl-PL" b="1" i="0" dirty="0"/>
            <a:t>. pracy sezonowej lub odmawia wydania zezwolenia na pracę sezonową.</a:t>
          </a:r>
          <a:r>
            <a:rPr lang="pl-PL" b="0" i="0" dirty="0"/>
            <a:t> Wpisanie do ewidencji następuje w terminie 7 dni roboczych od dnia złożenia kompletnego wniosku, </a:t>
          </a:r>
          <a:br>
            <a:rPr lang="pl-PL" b="0" i="0" dirty="0"/>
          </a:br>
          <a:r>
            <a:rPr lang="pl-PL" b="0" i="0" dirty="0"/>
            <a:t>chyba że prowadzone jest postępowanie wyjaśniające – wówczas wpisanie następuje </a:t>
          </a:r>
          <a:br>
            <a:rPr lang="pl-PL" b="0" i="0" dirty="0"/>
          </a:br>
          <a:r>
            <a:rPr lang="pl-PL" b="0" i="0" dirty="0"/>
            <a:t>w terminie do 30 dni. Wpisując wniosek do ewidencji, starosta wydaje podmiotowi powierzającemu wykonywanie pracy cudzoziemcowi zaświadczenie o wpisie wniosku </a:t>
          </a:r>
          <a:br>
            <a:rPr lang="pl-PL" b="0" i="0" dirty="0"/>
          </a:br>
          <a:r>
            <a:rPr lang="pl-PL" b="0" i="0" dirty="0"/>
            <a:t>do ewidencji wniosków w sprawie pracy sezonowej.</a:t>
          </a:r>
          <a:endParaRPr lang="pl-PL" dirty="0"/>
        </a:p>
      </dgm:t>
    </dgm:pt>
    <dgm:pt modelId="{5F13AB5B-C8AC-4602-884E-9531A8BA9408}" type="parTrans" cxnId="{A325B880-32C4-4BB8-9239-458F889833CA}">
      <dgm:prSet/>
      <dgm:spPr/>
      <dgm:t>
        <a:bodyPr/>
        <a:lstStyle/>
        <a:p>
          <a:endParaRPr lang="pl-PL"/>
        </a:p>
      </dgm:t>
    </dgm:pt>
    <dgm:pt modelId="{7BAFD315-0045-4703-958B-FA726F592B0E}" type="sibTrans" cxnId="{A325B880-32C4-4BB8-9239-458F889833CA}">
      <dgm:prSet/>
      <dgm:spPr/>
      <dgm:t>
        <a:bodyPr/>
        <a:lstStyle/>
        <a:p>
          <a:endParaRPr lang="pl-PL"/>
        </a:p>
      </dgm:t>
    </dgm:pt>
    <dgm:pt modelId="{51FB3AC5-4CE0-4604-ABCF-4E1B5440F439}" type="pres">
      <dgm:prSet presAssocID="{06EA992D-5D52-4A9E-9875-EFB43DFB04EE}" presName="linear" presStyleCnt="0">
        <dgm:presLayoutVars>
          <dgm:animLvl val="lvl"/>
          <dgm:resizeHandles val="exact"/>
        </dgm:presLayoutVars>
      </dgm:prSet>
      <dgm:spPr/>
    </dgm:pt>
    <dgm:pt modelId="{6FD584D5-A4AC-4370-9C07-2360133914ED}" type="pres">
      <dgm:prSet presAssocID="{00563EA5-45C5-4EF5-B33B-79E1EFB522C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AEBC8F-5BED-4E2F-AC47-DDA82F89FCA5}" type="pres">
      <dgm:prSet presAssocID="{00563EA5-45C5-4EF5-B33B-79E1EFB522CD}" presName="childText" presStyleLbl="revTx" presStyleIdx="0" presStyleCnt="3">
        <dgm:presLayoutVars>
          <dgm:bulletEnabled val="1"/>
        </dgm:presLayoutVars>
      </dgm:prSet>
      <dgm:spPr/>
    </dgm:pt>
    <dgm:pt modelId="{AAE45393-A007-40CB-B1E8-487BF22802CD}" type="pres">
      <dgm:prSet presAssocID="{97726DC1-C336-4874-A7AA-D9CABE112B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D6BE85-A392-401C-9DA0-22C9210A4849}" type="pres">
      <dgm:prSet presAssocID="{97726DC1-C336-4874-A7AA-D9CABE112B41}" presName="childText" presStyleLbl="revTx" presStyleIdx="1" presStyleCnt="3">
        <dgm:presLayoutVars>
          <dgm:bulletEnabled val="1"/>
        </dgm:presLayoutVars>
      </dgm:prSet>
      <dgm:spPr/>
    </dgm:pt>
    <dgm:pt modelId="{E618C07D-0483-4AB4-8A4D-3A95CE2AAB29}" type="pres">
      <dgm:prSet presAssocID="{19B5D748-03B8-411F-ABFD-7EAF6C0DFC6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D12875F-81C1-46E5-9448-08813801B63F}" type="pres">
      <dgm:prSet presAssocID="{19B5D748-03B8-411F-ABFD-7EAF6C0DFC6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E3E7D24-3676-408D-BE80-3B5E883D0FEC}" type="presOf" srcId="{3F6173BF-A18D-47F7-A3D1-01B8CFB4FE4E}" destId="{D1AEBC8F-5BED-4E2F-AC47-DDA82F89FCA5}" srcOrd="0" destOrd="0" presId="urn:microsoft.com/office/officeart/2005/8/layout/vList2"/>
    <dgm:cxn modelId="{73E9A13F-BAFF-4AFA-896E-C1E432DE7707}" type="presOf" srcId="{19B5D748-03B8-411F-ABFD-7EAF6C0DFC6F}" destId="{E618C07D-0483-4AB4-8A4D-3A95CE2AAB29}" srcOrd="0" destOrd="0" presId="urn:microsoft.com/office/officeart/2005/8/layout/vList2"/>
    <dgm:cxn modelId="{E9B3915C-0299-443D-8C85-326F5C7581C6}" srcId="{00563EA5-45C5-4EF5-B33B-79E1EFB522CD}" destId="{3F6173BF-A18D-47F7-A3D1-01B8CFB4FE4E}" srcOrd="0" destOrd="0" parTransId="{5D71C319-734B-47DC-9B20-E7A6E261B3C3}" sibTransId="{25052953-FEB5-4026-8745-7E20B20F5484}"/>
    <dgm:cxn modelId="{4F048D45-C491-44D6-B09E-5697D8B949BB}" type="presOf" srcId="{97726DC1-C336-4874-A7AA-D9CABE112B41}" destId="{AAE45393-A007-40CB-B1E8-487BF22802CD}" srcOrd="0" destOrd="0" presId="urn:microsoft.com/office/officeart/2005/8/layout/vList2"/>
    <dgm:cxn modelId="{50154F6F-9FD9-4325-BFF5-318C501CED57}" srcId="{97726DC1-C336-4874-A7AA-D9CABE112B41}" destId="{6F42121C-3621-4799-A5C4-6E000E512E18}" srcOrd="0" destOrd="0" parTransId="{4C55D965-FC98-4835-8753-69DDDB0C56EA}" sibTransId="{92210B60-DF96-41F3-BD0A-8698DD9F4163}"/>
    <dgm:cxn modelId="{03317A79-FF25-4226-AB11-E340896B6368}" type="presOf" srcId="{6F42121C-3621-4799-A5C4-6E000E512E18}" destId="{2DD6BE85-A392-401C-9DA0-22C9210A4849}" srcOrd="0" destOrd="0" presId="urn:microsoft.com/office/officeart/2005/8/layout/vList2"/>
    <dgm:cxn modelId="{5DE7A97A-2234-41CA-9EA5-F5B56DC5401C}" type="presOf" srcId="{CC62C161-73E7-493C-B7D7-595515B7E1EB}" destId="{3D12875F-81C1-46E5-9448-08813801B63F}" srcOrd="0" destOrd="0" presId="urn:microsoft.com/office/officeart/2005/8/layout/vList2"/>
    <dgm:cxn modelId="{A325B880-32C4-4BB8-9239-458F889833CA}" srcId="{19B5D748-03B8-411F-ABFD-7EAF6C0DFC6F}" destId="{71828FC9-5047-4818-B188-98131C7FD339}" srcOrd="1" destOrd="0" parTransId="{5F13AB5B-C8AC-4602-884E-9531A8BA9408}" sibTransId="{7BAFD315-0045-4703-958B-FA726F592B0E}"/>
    <dgm:cxn modelId="{35866E84-DE6B-4550-821F-92DD1844AC08}" srcId="{06EA992D-5D52-4A9E-9875-EFB43DFB04EE}" destId="{97726DC1-C336-4874-A7AA-D9CABE112B41}" srcOrd="1" destOrd="0" parTransId="{88B0DB34-CE4F-45C6-9969-55AEF3F02963}" sibTransId="{FC303A25-9721-4FFB-989C-2BFC199C9EA9}"/>
    <dgm:cxn modelId="{A17FD486-DB1E-419C-8F70-E68C42A4D434}" type="presOf" srcId="{00563EA5-45C5-4EF5-B33B-79E1EFB522CD}" destId="{6FD584D5-A4AC-4370-9C07-2360133914ED}" srcOrd="0" destOrd="0" presId="urn:microsoft.com/office/officeart/2005/8/layout/vList2"/>
    <dgm:cxn modelId="{FBDF4DB1-2D03-4A0B-ABC9-DF549C5B3B4D}" srcId="{06EA992D-5D52-4A9E-9875-EFB43DFB04EE}" destId="{00563EA5-45C5-4EF5-B33B-79E1EFB522CD}" srcOrd="0" destOrd="0" parTransId="{E8FE0BFB-AD46-4466-83F6-CD23C9709BB3}" sibTransId="{AFC580F2-8121-4A0A-A8A3-EBBB304FAA4C}"/>
    <dgm:cxn modelId="{962870B4-5D03-4158-9B66-66997831E54B}" type="presOf" srcId="{71828FC9-5047-4818-B188-98131C7FD339}" destId="{3D12875F-81C1-46E5-9448-08813801B63F}" srcOrd="0" destOrd="1" presId="urn:microsoft.com/office/officeart/2005/8/layout/vList2"/>
    <dgm:cxn modelId="{2CB40DBF-F74B-4AE5-801F-52E1D0F6C902}" srcId="{19B5D748-03B8-411F-ABFD-7EAF6C0DFC6F}" destId="{CC62C161-73E7-493C-B7D7-595515B7E1EB}" srcOrd="0" destOrd="0" parTransId="{E95D0429-881A-469F-9404-6720F7B69C0B}" sibTransId="{1A358E5D-6232-41A9-AFB3-2FF1E95E1615}"/>
    <dgm:cxn modelId="{A438EEC3-CB2A-44A9-8A51-1E2DE98B4530}" type="presOf" srcId="{06EA992D-5D52-4A9E-9875-EFB43DFB04EE}" destId="{51FB3AC5-4CE0-4604-ABCF-4E1B5440F439}" srcOrd="0" destOrd="0" presId="urn:microsoft.com/office/officeart/2005/8/layout/vList2"/>
    <dgm:cxn modelId="{641474F7-7F3B-418E-911B-0072DDA5F362}" srcId="{06EA992D-5D52-4A9E-9875-EFB43DFB04EE}" destId="{19B5D748-03B8-411F-ABFD-7EAF6C0DFC6F}" srcOrd="2" destOrd="0" parTransId="{6BD5D090-7841-42B9-9B2E-91B26673834E}" sibTransId="{135BF242-037B-46FF-9E61-DE4E28F27876}"/>
    <dgm:cxn modelId="{C06C2AD6-D831-4B55-B295-B1B0EB867949}" type="presParOf" srcId="{51FB3AC5-4CE0-4604-ABCF-4E1B5440F439}" destId="{6FD584D5-A4AC-4370-9C07-2360133914ED}" srcOrd="0" destOrd="0" presId="urn:microsoft.com/office/officeart/2005/8/layout/vList2"/>
    <dgm:cxn modelId="{EBC6D3F6-014A-4614-8853-0205B0DA64A4}" type="presParOf" srcId="{51FB3AC5-4CE0-4604-ABCF-4E1B5440F439}" destId="{D1AEBC8F-5BED-4E2F-AC47-DDA82F89FCA5}" srcOrd="1" destOrd="0" presId="urn:microsoft.com/office/officeart/2005/8/layout/vList2"/>
    <dgm:cxn modelId="{69272E6A-1B13-4829-8063-193AA1190BBA}" type="presParOf" srcId="{51FB3AC5-4CE0-4604-ABCF-4E1B5440F439}" destId="{AAE45393-A007-40CB-B1E8-487BF22802CD}" srcOrd="2" destOrd="0" presId="urn:microsoft.com/office/officeart/2005/8/layout/vList2"/>
    <dgm:cxn modelId="{D6B17277-F058-4263-813B-DE9C5FF62387}" type="presParOf" srcId="{51FB3AC5-4CE0-4604-ABCF-4E1B5440F439}" destId="{2DD6BE85-A392-401C-9DA0-22C9210A4849}" srcOrd="3" destOrd="0" presId="urn:microsoft.com/office/officeart/2005/8/layout/vList2"/>
    <dgm:cxn modelId="{DBFFD441-ADBF-4D1D-BBBA-CEE5DBC54974}" type="presParOf" srcId="{51FB3AC5-4CE0-4604-ABCF-4E1B5440F439}" destId="{E618C07D-0483-4AB4-8A4D-3A95CE2AAB29}" srcOrd="4" destOrd="0" presId="urn:microsoft.com/office/officeart/2005/8/layout/vList2"/>
    <dgm:cxn modelId="{20B570BD-B1CB-4AB3-AE85-2ED1E163D74E}" type="presParOf" srcId="{51FB3AC5-4CE0-4604-ABCF-4E1B5440F439}" destId="{3D12875F-81C1-46E5-9448-08813801B63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584D5-A4AC-4370-9C07-2360133914ED}">
      <dsp:nvSpPr>
        <dsp:cNvPr id="0" name=""/>
        <dsp:cNvSpPr/>
      </dsp:nvSpPr>
      <dsp:spPr>
        <a:xfrm>
          <a:off x="0" y="489835"/>
          <a:ext cx="8143932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Kto składa wniosek i gdzie?</a:t>
          </a:r>
        </a:p>
      </dsp:txBody>
      <dsp:txXfrm>
        <a:off x="24588" y="514423"/>
        <a:ext cx="8094756" cy="454509"/>
      </dsp:txXfrm>
    </dsp:sp>
    <dsp:sp modelId="{D1AEBC8F-5BED-4E2F-AC47-DDA82F89FCA5}">
      <dsp:nvSpPr>
        <dsp:cNvPr id="0" name=""/>
        <dsp:cNvSpPr/>
      </dsp:nvSpPr>
      <dsp:spPr>
        <a:xfrm>
          <a:off x="0" y="993520"/>
          <a:ext cx="8143932" cy="489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Pracodawca składa oświadczenie w PUP właściwym ze względu na swoją siedzibę </a:t>
          </a:r>
          <a:br>
            <a:rPr lang="pl-PL" sz="1600" b="0" i="0" kern="1200" dirty="0"/>
          </a:br>
          <a:r>
            <a:rPr lang="pl-PL" sz="1600" b="0" i="0" kern="1200" dirty="0"/>
            <a:t>lub miejsce zamieszkania.</a:t>
          </a:r>
          <a:endParaRPr lang="pl-PL" sz="1600" kern="1200" dirty="0"/>
        </a:p>
      </dsp:txBody>
      <dsp:txXfrm>
        <a:off x="0" y="993520"/>
        <a:ext cx="8143932" cy="489037"/>
      </dsp:txXfrm>
    </dsp:sp>
    <dsp:sp modelId="{AAE45393-A007-40CB-B1E8-487BF22802CD}">
      <dsp:nvSpPr>
        <dsp:cNvPr id="0" name=""/>
        <dsp:cNvSpPr/>
      </dsp:nvSpPr>
      <dsp:spPr>
        <a:xfrm>
          <a:off x="0" y="1482557"/>
          <a:ext cx="8143932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Kto wpisuje oświadczenie do ewidencji oświadczeń i w jakim terminie?</a:t>
          </a:r>
        </a:p>
      </dsp:txBody>
      <dsp:txXfrm>
        <a:off x="24588" y="1507145"/>
        <a:ext cx="8094756" cy="454509"/>
      </dsp:txXfrm>
    </dsp:sp>
    <dsp:sp modelId="{2DD6BE85-A392-401C-9DA0-22C9210A4849}">
      <dsp:nvSpPr>
        <dsp:cNvPr id="0" name=""/>
        <dsp:cNvSpPr/>
      </dsp:nvSpPr>
      <dsp:spPr>
        <a:xfrm>
          <a:off x="0" y="1986242"/>
          <a:ext cx="8143932" cy="934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Pracownik PUP wpisuje oświadczenie do ewidencji lub w drodze decyzji administracyjnej odmawia wpisu. Wpisanie do ewidencji następuje w terminie 7 dni roboczych od dnia otrzymania oświadczenia, chyba że prowadzone jest postępowanie wyjaśniające – wówczas wpisanie następuje do 30 dni.</a:t>
          </a:r>
          <a:endParaRPr lang="pl-PL" sz="1600" kern="1200" dirty="0"/>
        </a:p>
      </dsp:txBody>
      <dsp:txXfrm>
        <a:off x="0" y="1986242"/>
        <a:ext cx="8143932" cy="934605"/>
      </dsp:txXfrm>
    </dsp:sp>
    <dsp:sp modelId="{E618C07D-0483-4AB4-8A4D-3A95CE2AAB29}">
      <dsp:nvSpPr>
        <dsp:cNvPr id="0" name=""/>
        <dsp:cNvSpPr/>
      </dsp:nvSpPr>
      <dsp:spPr>
        <a:xfrm>
          <a:off x="0" y="2920847"/>
          <a:ext cx="8143932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Jakie dokumenty należy złożyć razem z oświadczeniem?</a:t>
          </a:r>
        </a:p>
      </dsp:txBody>
      <dsp:txXfrm>
        <a:off x="24588" y="2945435"/>
        <a:ext cx="8094756" cy="454509"/>
      </dsp:txXfrm>
    </dsp:sp>
    <dsp:sp modelId="{3D12875F-81C1-46E5-9448-08813801B63F}">
      <dsp:nvSpPr>
        <dsp:cNvPr id="0" name=""/>
        <dsp:cNvSpPr/>
      </dsp:nvSpPr>
      <dsp:spPr>
        <a:xfrm>
          <a:off x="0" y="3424532"/>
          <a:ext cx="8143932" cy="117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Składając oświadczenie do rejestracji, pracodawca przedstawia dowód dokonania wpłaty w wysokości 30 zł, oświadczenie o niekaralności</a:t>
          </a:r>
          <a:r>
            <a:rPr lang="pl-PL" sz="1600" b="1" i="0" kern="1200" dirty="0"/>
            <a:t>,</a:t>
          </a:r>
          <a:r>
            <a:rPr lang="pl-PL" sz="1600" b="0" i="0" kern="1200" dirty="0"/>
            <a:t> ważny dokument tożsamości, kopię wszystkich wypełnionych stron ważnego dokumentu podróży cudzoziemca lub kopię innego ważnego dokumentu tożsamości cudzoziemca, a jeżeli cudzoziemiec nie przebywa </a:t>
          </a:r>
          <a:br>
            <a:rPr lang="pl-PL" sz="1600" b="0" i="0" kern="1200" dirty="0"/>
          </a:br>
          <a:r>
            <a:rPr lang="pl-PL" sz="1600" b="0" i="0" kern="1200" dirty="0"/>
            <a:t>na terytorium RP – kopię stron dokumentu podróży z danymi osobowymi cudzoziemca.</a:t>
          </a:r>
          <a:endParaRPr lang="pl-PL" sz="1600" kern="1200" dirty="0"/>
        </a:p>
      </dsp:txBody>
      <dsp:txXfrm>
        <a:off x="0" y="3424532"/>
        <a:ext cx="8143932" cy="1173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584D5-A4AC-4370-9C07-2360133914ED}">
      <dsp:nvSpPr>
        <dsp:cNvPr id="0" name=""/>
        <dsp:cNvSpPr/>
      </dsp:nvSpPr>
      <dsp:spPr>
        <a:xfrm>
          <a:off x="0" y="11941"/>
          <a:ext cx="8143932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Kto składa wniosek i gdzie?</a:t>
          </a:r>
        </a:p>
      </dsp:txBody>
      <dsp:txXfrm>
        <a:off x="23417" y="35358"/>
        <a:ext cx="8097098" cy="432866"/>
      </dsp:txXfrm>
    </dsp:sp>
    <dsp:sp modelId="{D1AEBC8F-5BED-4E2F-AC47-DDA82F89FCA5}">
      <dsp:nvSpPr>
        <dsp:cNvPr id="0" name=""/>
        <dsp:cNvSpPr/>
      </dsp:nvSpPr>
      <dsp:spPr>
        <a:xfrm>
          <a:off x="0" y="491641"/>
          <a:ext cx="8143932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Pracodawca składa wniosek o wydanie zezwolenia na pracę sezonową w PUP właściwym </a:t>
          </a:r>
          <a:br>
            <a:rPr lang="pl-PL" sz="1600" b="0" i="0" kern="1200" dirty="0"/>
          </a:br>
          <a:r>
            <a:rPr lang="pl-PL" sz="1600" b="0" i="0" kern="1200" dirty="0"/>
            <a:t>ze względu na swoją siedzibę lub miejsce zamieszkania</a:t>
          </a:r>
          <a:endParaRPr lang="pl-PL" sz="1600" kern="1200" dirty="0"/>
        </a:p>
      </dsp:txBody>
      <dsp:txXfrm>
        <a:off x="0" y="491641"/>
        <a:ext cx="8143932" cy="496800"/>
      </dsp:txXfrm>
    </dsp:sp>
    <dsp:sp modelId="{AAE45393-A007-40CB-B1E8-487BF22802CD}">
      <dsp:nvSpPr>
        <dsp:cNvPr id="0" name=""/>
        <dsp:cNvSpPr/>
      </dsp:nvSpPr>
      <dsp:spPr>
        <a:xfrm>
          <a:off x="0" y="988441"/>
          <a:ext cx="8143932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Kto wydaje zezwolenie?</a:t>
          </a:r>
        </a:p>
      </dsp:txBody>
      <dsp:txXfrm>
        <a:off x="23417" y="1011858"/>
        <a:ext cx="8097098" cy="432866"/>
      </dsp:txXfrm>
    </dsp:sp>
    <dsp:sp modelId="{2DD6BE85-A392-401C-9DA0-22C9210A4849}">
      <dsp:nvSpPr>
        <dsp:cNvPr id="0" name=""/>
        <dsp:cNvSpPr/>
      </dsp:nvSpPr>
      <dsp:spPr>
        <a:xfrm>
          <a:off x="0" y="1468141"/>
          <a:ext cx="8143932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Starosta właściwy ze względu na siedzibę lub miejsce zamieszkania pracodawcy.</a:t>
          </a:r>
          <a:endParaRPr lang="pl-PL" sz="1600" kern="1200" dirty="0"/>
        </a:p>
      </dsp:txBody>
      <dsp:txXfrm>
        <a:off x="0" y="1468141"/>
        <a:ext cx="8143932" cy="331200"/>
      </dsp:txXfrm>
    </dsp:sp>
    <dsp:sp modelId="{E618C07D-0483-4AB4-8A4D-3A95CE2AAB29}">
      <dsp:nvSpPr>
        <dsp:cNvPr id="0" name=""/>
        <dsp:cNvSpPr/>
      </dsp:nvSpPr>
      <dsp:spPr>
        <a:xfrm>
          <a:off x="0" y="1799341"/>
          <a:ext cx="8143932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jakim terminie?</a:t>
          </a:r>
        </a:p>
      </dsp:txBody>
      <dsp:txXfrm>
        <a:off x="23417" y="1822758"/>
        <a:ext cx="8097098" cy="432866"/>
      </dsp:txXfrm>
    </dsp:sp>
    <dsp:sp modelId="{3D12875F-81C1-46E5-9448-08813801B63F}">
      <dsp:nvSpPr>
        <dsp:cNvPr id="0" name=""/>
        <dsp:cNvSpPr/>
      </dsp:nvSpPr>
      <dsp:spPr>
        <a:xfrm>
          <a:off x="0" y="2279041"/>
          <a:ext cx="8143932" cy="256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5400" rIns="142240" bIns="2540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1" i="0" kern="1200" dirty="0"/>
            <a:t>W sytuacji, gdy cudzoziemiec jest już w Polsce</a:t>
          </a:r>
          <a:r>
            <a:rPr lang="pl-PL" sz="1600" b="0" i="0" kern="1200" dirty="0"/>
            <a:t>: starosta weryfikuje wniosek i wydaje zezwolenie albo odmawia jego wydania. Decyzja wydawana jest w ciągu 7 dni roboczych. Jeśli wymagane jest postępowanie wyjaśniające, decyzja wydawana jest do 30 dni.</a:t>
          </a:r>
          <a:endParaRPr lang="pl-PL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1" i="0" kern="1200" dirty="0"/>
            <a:t>W sytuacji gdy cudzoziemiec będzie dopiero starał się o wjazd do Polski w celu pracy sezonowej, starosta weryfikuje wniosek i wpisuje go do ewidencji wniosków </a:t>
          </a:r>
          <a:r>
            <a:rPr lang="pl-PL" sz="1600" b="1" i="0" kern="1200" dirty="0" err="1"/>
            <a:t>ws</a:t>
          </a:r>
          <a:r>
            <a:rPr lang="pl-PL" sz="1600" b="1" i="0" kern="1200" dirty="0"/>
            <a:t>. pracy sezonowej lub odmawia wydania zezwolenia na pracę sezonową.</a:t>
          </a:r>
          <a:r>
            <a:rPr lang="pl-PL" sz="1600" b="0" i="0" kern="1200" dirty="0"/>
            <a:t> Wpisanie do ewidencji następuje w terminie 7 dni roboczych od dnia złożenia kompletnego wniosku, </a:t>
          </a:r>
          <a:br>
            <a:rPr lang="pl-PL" sz="1600" b="0" i="0" kern="1200" dirty="0"/>
          </a:br>
          <a:r>
            <a:rPr lang="pl-PL" sz="1600" b="0" i="0" kern="1200" dirty="0"/>
            <a:t>chyba że prowadzone jest postępowanie wyjaśniające – wówczas wpisanie następuje </a:t>
          </a:r>
          <a:br>
            <a:rPr lang="pl-PL" sz="1600" b="0" i="0" kern="1200" dirty="0"/>
          </a:br>
          <a:r>
            <a:rPr lang="pl-PL" sz="1600" b="0" i="0" kern="1200" dirty="0"/>
            <a:t>w terminie do 30 dni. Wpisując wniosek do ewidencji, starosta wydaje podmiotowi powierzającemu wykonywanie pracy cudzoziemcowi zaświadczenie o wpisie wniosku </a:t>
          </a:r>
          <a:br>
            <a:rPr lang="pl-PL" sz="1600" b="0" i="0" kern="1200" dirty="0"/>
          </a:br>
          <a:r>
            <a:rPr lang="pl-PL" sz="1600" b="0" i="0" kern="1200" dirty="0"/>
            <a:t>do ewidencji wniosków w sprawie pracy sezonowej.</a:t>
          </a:r>
          <a:endParaRPr lang="pl-PL" sz="1600" kern="1200" dirty="0"/>
        </a:p>
      </dsp:txBody>
      <dsp:txXfrm>
        <a:off x="0" y="2279041"/>
        <a:ext cx="8143932" cy="25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1CB7E4-342C-4696-ABD5-88ADCEFAC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1159616-38F6-43DF-BF05-D0E65138F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05D77B-C32B-46B1-853E-3F5F9EC3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65DE91-CC99-4AC3-AE51-FFAE98FD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CD2DCA-BE35-4C29-BBFF-52C393FE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07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761DD-BAA1-4F6F-AB3C-34F99496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CF1385-D7E2-4A38-9343-394352549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F6206D-8C40-42EC-8F33-05D0E2C4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3855A3-0206-47B9-BAB1-E3D33C75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12C9A4-225A-486F-B549-EF4D9F22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10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BCC4D61-E4D7-449C-B851-983E5F377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D3A505-9114-4275-A776-1BAECD35D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7B53F0-B59A-4DFA-A3FD-7520720C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4E4AE7-2762-4BD2-9E4C-25488F7FA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EFB1B5-38C9-4332-A03C-33F5AFD3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12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B7E217-C34F-4845-837A-AFF06F30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1691E3-FED3-40A1-AFC5-7BA07B61E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1C544D-93EC-41E2-A64A-59E166EC2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6FCDE2-114D-4EEC-B2D3-22D82171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1D49EB-A0FE-4DB9-B77A-5B4D8DD9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55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D44856-1028-4126-B997-190B32F3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DD0FA0-F06A-4DB7-AFFD-42ADCD489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1D09F8-05B9-468E-86AC-1DDACDC3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922A47-44BC-41D6-BB34-F1CBB775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ED8DD0-A4CD-4481-AE1D-EDC0DDE3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52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58DB76-7954-44C6-8C50-63FEC300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83EC86-D8E0-41E0-BEE4-ED0C9993B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7CF2D95-62AB-49F1-94FB-787010C80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CFB687-4E9F-484D-9E06-26093163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751C7D-C2FE-48C6-9655-9C071C76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41E9A0-C5AD-4AEE-9478-C3F2B72D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9842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675D8-876E-4251-A92C-F6A248D9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44C312-1C60-454E-8A69-6B7727FFA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8F92398-90E9-45AD-8634-0A017D98F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32B7756-E677-4ECD-9C7A-0C48E47DF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46E005-B202-4F02-BC11-690615618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F6AF51E-5712-4D61-94D5-ECBC61BE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D5183D0-BFF1-40F7-8FB7-8C45AB40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07350BB-E434-41A4-B348-AD09AB62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3899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313AB6-EE05-41B8-A49A-330A83DA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358F499-C3DB-4B51-9406-D8921443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230F9AA-78C3-4DF1-B0E3-9B329805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C442E00-6BE1-43CB-8D83-E7F99833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13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7AD3424-6566-4868-B07B-6FACC42C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E889936-F21C-42BB-A395-780A494B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79A697-4733-4AE4-9875-B0600B3B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58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1009BA-26FC-4768-8B58-FB0C6161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FAC770-73DC-4DDE-B8F2-39C2A16D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23CBA3-0CA3-4F0D-9C4A-73179A59B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B5B980-0B19-44D3-A450-ED7E5A3C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9865CB-FD9E-48E4-A102-C5F1C998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05C74F-7F24-4BAC-BCC0-C172332C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9627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71F30-7122-4EB0-9CC0-493C0BD1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91748A4-8CDB-4DD5-975C-49BB8AE49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7DEB0D6-F752-4AAF-BA96-036AECD63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0411D1F-8C87-43BD-84B4-90CDAE6B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4EB3AE-D46D-4151-8A32-9C2C790E5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1F1936E-5F83-41CD-9DCB-CF1545FD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76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C5E42C9-85F6-4117-A7D6-0FFCC2FC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A3AEC7-887B-418C-BD29-C27E2FF7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E9F667-79D9-42A1-BD94-CD74B0E13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1F4C-FBB2-4A0C-9AF1-7A330DAB17C6}" type="datetimeFigureOut">
              <a:rPr lang="pl-PL" smtClean="0"/>
              <a:t>23.07.2021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85D9B9-9F8A-4043-890B-6AEA53903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A68B8D-DDCF-41A8-A8C9-A14EA8E2F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E82D2-0CA7-4116-87BE-903EA1F797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6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  <a:ln w="7620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anchor="ctr">
            <a:noAutofit/>
          </a:bodyPr>
          <a:lstStyle/>
          <a:p>
            <a:pPr algn="ctr"/>
            <a:r>
              <a:rPr lang="pl-PL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Zatrudnianie cudzoziemców </a:t>
            </a:r>
            <a:br>
              <a:rPr lang="pl-PL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w Powiecie Żnińskim </a:t>
            </a:r>
            <a:br>
              <a:rPr lang="pl-PL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(stan na 30.06.2021 r.)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Zezwolenie na pracę sezonową – procedura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7719988"/>
              </p:ext>
            </p:extLst>
          </p:nvPr>
        </p:nvGraphicFramePr>
        <p:xfrm>
          <a:off x="571472" y="1643050"/>
          <a:ext cx="8143932" cy="4857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Kiedy starosta odmawia wydania zezwolenia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na pracę sezonową cudzoziemca?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w Cen MT Condensed Extra Bold" pitchFamily="34" charset="-18"/>
              <a:cs typeface="Arabic Typesetting" pitchFamily="66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68509" y="3022263"/>
            <a:ext cx="70723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Starosta odmawia wydania zezwolenia na pracę sezonową cudzoziemca, gdy podmiot powierzający pracę nie spełnił wymogów proceduralnych dot. udzielenia zezwolenia na pracę albo był karany w związku </a:t>
            </a:r>
            <a:br>
              <a:rPr lang="pl-PL" dirty="0"/>
            </a:br>
            <a:r>
              <a:rPr lang="pl-PL" dirty="0"/>
              <a:t>z powierzeniem pracy cudzoziemcom, tj. dopuścił się przestępstw </a:t>
            </a:r>
            <a:br>
              <a:rPr lang="pl-PL" dirty="0"/>
            </a:br>
            <a:r>
              <a:rPr lang="pl-PL" dirty="0"/>
              <a:t>lub poważnych naruszeń przepisów w zakresie zatrudniania cudzoziemców lub niektórych przepisów Kodeksu Karnego.</a:t>
            </a:r>
          </a:p>
          <a:p>
            <a:pPr algn="just"/>
            <a:r>
              <a:rPr lang="pl-PL"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Kiedy starosta może odmówić wydania zezwolenia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na pracę sezonową cudzoziemca?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w Cen MT Condensed Extra Bold" pitchFamily="34" charset="-18"/>
              <a:cs typeface="Arabic Typesetting" pitchFamily="66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68509" y="2420888"/>
            <a:ext cx="70723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Starosta może odmówić wydania zezwolenia na pracę sezonową cudzoziemca, jeżeli z okoliczności wynika, że uzyskane zezwolenie może zostać wykorzystane niezgodnie z celem lub uzyskane jest dla pozoru. Dotyczy to sytuacji, gdy podmiot powierzający pracę nie dopełnia obowiązków związanych z prowadzeniem działalności lub powierzaniem pracy w szczególności, m.in.: nie posiada środków </a:t>
            </a:r>
            <a:br>
              <a:rPr lang="pl-PL" sz="1600" dirty="0"/>
            </a:br>
            <a:r>
              <a:rPr lang="pl-PL" sz="1600" dirty="0"/>
              <a:t>na pokrycie zobowiązań wynikających z powierzenia pracy, nie prowadzi działalności uzasadniającej powierzenie pracy, zalega z odprowadzaniem składek m.in. na ubezpieczenie społeczne, zalega z uiszczeniem podatków.</a:t>
            </a:r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77578275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Obowiązki pracodawcy w związku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z powierzaniem pracy na podstawie zezwolenia na pracę sezonową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714348" y="2285992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 obowiązek zawarcia umowy pisemnej z cudzoziemcem, a wcześniej przedstawienia </a:t>
            </a:r>
            <a:br>
              <a:rPr lang="pl-PL" sz="1600" dirty="0"/>
            </a:br>
            <a:r>
              <a:rPr lang="pl-PL" sz="1600" dirty="0"/>
              <a:t>mu jej w języku zrozumiałym dla cudzoziemca zgodnie z warunkami określonymi </a:t>
            </a:r>
            <a:br>
              <a:rPr lang="pl-PL" sz="1600" dirty="0"/>
            </a:br>
            <a:r>
              <a:rPr lang="pl-PL" sz="1600" dirty="0"/>
              <a:t>w zezwoleniu. W umowie podmiot jest zobowiązany uwzględnić warunki zawarte </a:t>
            </a:r>
            <a:br>
              <a:rPr lang="pl-PL" sz="1600" dirty="0"/>
            </a:br>
            <a:r>
              <a:rPr lang="pl-PL" sz="1600" dirty="0"/>
              <a:t>w zezwoleniu;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 obowiązek przestrzegania wszystkich obowiązków wynikających </a:t>
            </a:r>
            <a:br>
              <a:rPr lang="pl-PL" sz="1600" dirty="0"/>
            </a:br>
            <a:r>
              <a:rPr lang="pl-PL" sz="1600" dirty="0"/>
              <a:t>z powierzania pracy, takich samych jak w przypadku polskich pracowników, </a:t>
            </a:r>
            <a:br>
              <a:rPr lang="pl-PL" sz="1600" dirty="0"/>
            </a:br>
            <a:r>
              <a:rPr lang="pl-PL" sz="1600" dirty="0"/>
              <a:t>a także obowiązków związanych z zatrudnieniem cudzoziemca wynikających </a:t>
            </a:r>
            <a:br>
              <a:rPr lang="pl-PL" sz="1600" dirty="0"/>
            </a:br>
            <a:r>
              <a:rPr lang="pl-PL" sz="1600" dirty="0"/>
              <a:t>z innych przepisów (np. przechowywanie kopii dokumentu pobytowego cudzoziemca </a:t>
            </a:r>
            <a:br>
              <a:rPr lang="pl-PL" sz="1600" dirty="0"/>
            </a:br>
            <a:r>
              <a:rPr lang="pl-PL" sz="1600" dirty="0"/>
              <a:t>przez cały okres jego pracy).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Zezwolenia na pracę sezonową w PUP – liczba wydanych zezwoleń </a:t>
            </a:r>
            <a:b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oraz zaświadczeń o wpisie do ewidencji wniosków w okresie od 01.01.2018 r. do 30.06.2021 r.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957134427"/>
              </p:ext>
            </p:extLst>
          </p:nvPr>
        </p:nvGraphicFramePr>
        <p:xfrm>
          <a:off x="714348" y="1928802"/>
          <a:ext cx="785818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Informacja starosty na temat braku możliwości zaspokojenia potrzeb kadrowych pracodawcy w oparciu o rejestry osób bezrobotnych i poszukujących pracy lub o negatywnym wyniku rekrutacji organizowanej dla pracodawcy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85786" y="2000240"/>
            <a:ext cx="77867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W celu uzyskania informacji starosty pracodawca musi zgłosić ofertę pracy </a:t>
            </a:r>
            <a:br>
              <a:rPr lang="pl-PL" sz="1600" dirty="0"/>
            </a:br>
            <a:r>
              <a:rPr lang="pl-PL" sz="1600" dirty="0"/>
              <a:t>do PUP właściwego ze względu na główne miejsce wykonywania pracy przez cudzoziemca.</a:t>
            </a:r>
            <a:br>
              <a:rPr lang="pl-PL" sz="1600" dirty="0"/>
            </a:br>
            <a:r>
              <a:rPr lang="pl-PL" sz="1600" dirty="0"/>
              <a:t>W przypadku gdy specyfika pracy wykonywanej przez cudzoziemca nie pozwala </a:t>
            </a:r>
            <a:br>
              <a:rPr lang="pl-PL" sz="1600" dirty="0"/>
            </a:br>
            <a:r>
              <a:rPr lang="pl-PL" sz="1600" dirty="0"/>
              <a:t>na wskazanie głównego miejsca wykonywania jej wykonywania informację wydaje starosta właściwy ze względu na siedzibę lub miejsce zamieszkania podmiotu powierzającego wykonywanie pracy cudzoziemcowi.</a:t>
            </a:r>
          </a:p>
          <a:p>
            <a:pPr algn="just"/>
            <a:r>
              <a:rPr lang="pl-PL" sz="1600" dirty="0"/>
              <a:t>Informacja starosty wydawana jest na wniosek podmiotu powierzającego wykonywanie pracy cudzoziemcowi w terminie: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/>
              <a:t> nie dłuższym niż 14 dni od dnia złożenia oferty pracy w PUP, jeżeli z analizy rejestrów bezrobotnych i poszukujących pracy nie wynika, że istnieje możliwość zorganizowania rekrutacji;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/>
              <a:t> nie dłuższym niż 21 dni od dnia złożenia oferty pracy w przypadku organizowania rekrutacji wśród bezrobotnych i poszukujących pracy.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Informacja starosty na temat braku możliwości zaspokojenia potrzeb kadrowych pracodawcy w oparciu o rejestry osób bezrobotnych i poszukujących pracy lub o negatywnym wyniku rekrutacji organizowanej dla pracodawcy – liczba złożonych wniosków w okresie od 01.01.2018 r. do 30.06.2021 r.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515424477"/>
              </p:ext>
            </p:extLst>
          </p:nvPr>
        </p:nvGraphicFramePr>
        <p:xfrm>
          <a:off x="785786" y="2214554"/>
          <a:ext cx="771530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Wstęp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57224" y="1928802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Od 01.01.2018 r. znowelizowane zostały przepisy ustawy z dnia 20 kwietnia 2004 r. </a:t>
            </a:r>
            <a:br>
              <a:rPr lang="pl-PL" sz="1600" dirty="0"/>
            </a:br>
            <a:r>
              <a:rPr lang="pl-PL" sz="1600" dirty="0"/>
              <a:t>o promocji zatrudnienia i instytucjach rynku pracy w zakresie zatrudniania cudzoziemców. Zgodnie z przepisami ww. ustawy PUP zajmuje się rejestracją oświadczeń o powierzeniu wykonywania pracy cudzoziemcowi (art. 88z ustawy) oraz wydawaniem zezwoleń na pracę sezonową cudzoziemca (art. 88n).</a:t>
            </a:r>
          </a:p>
          <a:p>
            <a:pPr algn="just"/>
            <a:r>
              <a:rPr lang="pl-PL" sz="1600" dirty="0"/>
              <a:t>Dane przedstawione w niniejszej prezentacji obejmować będą okres po zmianie przepisów,  a mianowicie od 01.01.20218 r. do 30.06.2021 r.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Oświadczenia o powierzeniu wykonywania pracy cudzoziemcowi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57224" y="1928802"/>
            <a:ext cx="7429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Zatrudnianie cudzoziemców na podstawie oświadczenia o powierzeniu wykonywania pracy jest tzw. procedurą uproszczoną. Pozwala ona obywatelom 6 państw: Armenii, Białorusi, Gruzji, Mołdawii, Rosji i Ukrainy, na wykonywanie pracy przez 6 miesięcy </a:t>
            </a:r>
            <a:br>
              <a:rPr lang="pl-PL" sz="1600" dirty="0"/>
            </a:br>
            <a:r>
              <a:rPr lang="pl-PL" sz="1600" dirty="0"/>
              <a:t>w okresie 12 następujących po sobie miesięcy (do 180 dni) bez konieczności uzyskania zezwolenia na pracę. Warunkiem skorzystania z procedury uproszczonej jest uzyskanie przez pracodawcę wpisu do ewidencji oświadczeń w powiatowym urzędzie pracy oraz posiadanie przez cudzoziemca dokumentu potwierdzającego tytuł pobytowy w RP, uprawniającego go do wykonywania pracy na terytorium RP.</a:t>
            </a:r>
          </a:p>
        </p:txBody>
      </p:sp>
    </p:spTree>
    <p:extLst>
      <p:ext uri="{BB962C8B-B14F-4D97-AF65-F5344CB8AC3E}">
        <p14:creationId xmlns:p14="http://schemas.microsoft.com/office/powerpoint/2010/main" val="121648401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Oświadczenie o powierzeniu wykonywania pracy cudzoziemcowi – procedura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58300515"/>
              </p:ext>
            </p:extLst>
          </p:nvPr>
        </p:nvGraphicFramePr>
        <p:xfrm>
          <a:off x="571472" y="1412776"/>
          <a:ext cx="8143932" cy="5088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Kiedy starosta odmawia dokonania wpisu oświadczenia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do ewidencji oświadczeń?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92929" y="2690336"/>
            <a:ext cx="72152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Starosta wydaje decyzję odmowną zawsze, gdy podmiot powierzający pracę był karany w związku z powierzeniem pracy cudzoziemcom, </a:t>
            </a:r>
            <a:br>
              <a:rPr lang="pl-PL" sz="1600" dirty="0"/>
            </a:br>
            <a:r>
              <a:rPr lang="pl-PL" sz="1600" dirty="0"/>
              <a:t>tj. dopuścił się przestępstw lub poważnych naruszeń przepisów w zakresie zatrudniania cudzoziemców lub niektórych przepisów Kodeksu Karnego.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Kiedy starosta może odmówić dokonania wpisu oświadczenia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do ewidencji oświadczeń?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92929" y="2690336"/>
            <a:ext cx="7215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Starosta może odmówić wpisu do ewidencji oświadczeń, jeżeli z okoliczności wynika, że oświadczenie jest składane dla pozoru, będzie wykorzystane przez cudzoziemca w celu innym niż praca deklarowana w oświadczeniu lub podmiot powierzający pracę nie dopełnia obowiązków związanych z prowadzeniem działalności lub powierzaniem pracy w szczególności, m.in.: nie posiada środków na pokrycie zobowiązań wynikających z powierzenia pracy, nie prowadzi działalności uzasadniającej powierzenie pracy, zalega z odprowadzaniem składek m.in. na ubezpieczenie społeczne, zalega z uiszczeniem podatków.</a:t>
            </a:r>
          </a:p>
        </p:txBody>
      </p:sp>
    </p:spTree>
    <p:extLst>
      <p:ext uri="{BB962C8B-B14F-4D97-AF65-F5344CB8AC3E}">
        <p14:creationId xmlns:p14="http://schemas.microsoft.com/office/powerpoint/2010/main" val="2281427597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Obowiązki pracodawcy w związku z powierzaniem pracy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na podstawie oświadczenia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28662" y="1571612"/>
            <a:ext cx="728667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l-PL" sz="1700" dirty="0"/>
              <a:t> </a:t>
            </a:r>
            <a:r>
              <a:rPr lang="pl-PL" sz="1600" dirty="0"/>
              <a:t>Pracodawca, którego oświadczenie o powierzeniu wykonywania pracy cudzoziemcowi zostało wpisane do ewidencji oświadczeń, </a:t>
            </a:r>
            <a:br>
              <a:rPr lang="pl-PL" sz="1600" dirty="0"/>
            </a:br>
            <a:r>
              <a:rPr lang="pl-PL" sz="1600" dirty="0"/>
              <a:t>ma obowiązek poinformować pisemnie</a:t>
            </a:r>
            <a:r>
              <a:rPr lang="pl-PL" sz="1600" b="1" dirty="0"/>
              <a:t> </a:t>
            </a:r>
            <a:r>
              <a:rPr lang="pl-PL" sz="1600" dirty="0"/>
              <a:t>PUP o podjęciu (najpóźniej w dniu rozpoczęcia pracy) lub niepodjęciu (w terminie 7 dni od daty rozpoczęcia pracy wskazanej w oświadczeniu) pracy przez cudzoziemca;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/>
              <a:t> Pracodawca ma obowiązek zawarcia umowy pisemnej z cudzoziemcem, a wcześniej przedstawić mu jej tłumaczenie na język zrozumiały dla cudzoziemca zgodnie z warunkami określonymi w oświadczeniu. W umowie podmiot jest zobowiązany uwzględnić warunki zawarte w oświadczeniu;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/>
              <a:t> Pracodawca ma obowiązek przestrzegania wszystkich obowiązków wynikających z powierzania pracy, takich samych jak w przypadku polskich pracowników, a także obowiązków związanych z zatrudnieniem cudzoziemca wynikających z innych przepisów (np. przechowywanie kopii dokumentu pobytowego cudzoziemca).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u="sng" dirty="0"/>
              <a:t>UWAGA! Za niedopełnienie powyższych obowiązków grożą sankcje.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012823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Oświadczenia o powierzeniu wykonywania pracy cudzoziemcom – liczba oświadczeń, które wpłynęły do PUP oraz zostały wpisane do ewidencji oświadczeń w okresie od 01.01.2018 r. </a:t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</a:b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do 30.06.2021 r.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52320223"/>
              </p:ext>
            </p:extLst>
          </p:nvPr>
        </p:nvGraphicFramePr>
        <p:xfrm>
          <a:off x="642910" y="2071678"/>
          <a:ext cx="792961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  <a:ln w="76200"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w Cen MT Condensed Extra Bold" pitchFamily="34" charset="-18"/>
                <a:cs typeface="Arabic Typesetting" pitchFamily="66" charset="-78"/>
              </a:rPr>
              <a:t>Zezwolenie na pracę sezonową cudzoziemca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28662" y="2285992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Od 1 stycznia 2018 r. znowelizowana ustawa o promocji zatrudnienia i instytucjach rynku pracy wprowadziła nowe rozwiązanie umożliwiające zatrudnianie w Polsce cudzoziemców do pracy sezonowej – zezwolenie na pracę sezonową. Praca sezonowa to praca wykonywana przez okres </a:t>
            </a:r>
            <a:r>
              <a:rPr lang="pl-PL" sz="1600" u="sng" dirty="0"/>
              <a:t>nie dłuższy niż 9 miesięcy w roku kalendarzowym</a:t>
            </a:r>
            <a:r>
              <a:rPr lang="pl-PL" sz="1600" dirty="0"/>
              <a:t>, </a:t>
            </a:r>
            <a:br>
              <a:rPr lang="pl-PL" sz="1600" dirty="0"/>
            </a:br>
            <a:r>
              <a:rPr lang="pl-PL" sz="1600" dirty="0"/>
              <a:t>w sektorach: rolnictwo, ogrodnictwo, turystyka, w ramach działalności uznanych </a:t>
            </a:r>
            <a:br>
              <a:rPr lang="pl-PL" sz="1600" dirty="0"/>
            </a:br>
            <a:r>
              <a:rPr lang="pl-PL" sz="1600" dirty="0"/>
              <a:t>za sezonowe.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1447</Words>
  <Application>Microsoft Office PowerPoint</Application>
  <PresentationFormat>Pokaz na ekranie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Tw Cen MT Condensed Extra Bold</vt:lpstr>
      <vt:lpstr>Wingdings</vt:lpstr>
      <vt:lpstr>Motyw pakietu Office</vt:lpstr>
      <vt:lpstr>Zatrudnianie cudzoziemców  w Powiecie Żnińskim  (stan na 30.06.2021 r.)</vt:lpstr>
      <vt:lpstr>Wstęp</vt:lpstr>
      <vt:lpstr>Oświadczenia o powierzeniu wykonywania pracy cudzoziemcowi</vt:lpstr>
      <vt:lpstr>Oświadczenie o powierzeniu wykonywania pracy cudzoziemcowi – procedura</vt:lpstr>
      <vt:lpstr>Kiedy starosta odmawia dokonania wpisu oświadczenia  do ewidencji oświadczeń?</vt:lpstr>
      <vt:lpstr>Kiedy starosta może odmówić dokonania wpisu oświadczenia  do ewidencji oświadczeń?</vt:lpstr>
      <vt:lpstr>Obowiązki pracodawcy w związku z powierzaniem pracy  na podstawie oświadczenia</vt:lpstr>
      <vt:lpstr>Oświadczenia o powierzeniu wykonywania pracy cudzoziemcom – liczba oświadczeń, które wpłynęły do PUP oraz zostały wpisane do ewidencji oświadczeń w okresie od 01.01.2018 r.  do 30.06.2021 r.</vt:lpstr>
      <vt:lpstr>Zezwolenie na pracę sezonową cudzoziemca</vt:lpstr>
      <vt:lpstr>Zezwolenie na pracę sezonową – procedura</vt:lpstr>
      <vt:lpstr>  Kiedy starosta odmawia wydania zezwolenia  na pracę sezonową cudzoziemca? </vt:lpstr>
      <vt:lpstr>  Kiedy starosta może odmówić wydania zezwolenia  na pracę sezonową cudzoziemca? </vt:lpstr>
      <vt:lpstr>Obowiązki pracodawcy w związku  z powierzaniem pracy na podstawie zezwolenia na pracę sezonową</vt:lpstr>
      <vt:lpstr>Zezwolenia na pracę sezonową w PUP – liczba wydanych zezwoleń  oraz zaświadczeń o wpisie do ewidencji wniosków w okresie od 01.01.2018 r. do 30.06.2021 r.</vt:lpstr>
      <vt:lpstr>Informacja starosty na temat braku możliwości zaspokojenia potrzeb kadrowych pracodawcy w oparciu o rejestry osób bezrobotnych i poszukujących pracy lub o negatywnym wyniku rekrutacji organizowanej dla pracodawcy</vt:lpstr>
      <vt:lpstr>Informacja starosty na temat braku możliwości zaspokojenia potrzeb kadrowych pracodawcy w oparciu o rejestry osób bezrobotnych i poszukujących pracy lub o negatywnym wyniku rekrutacji organizowanej dla pracodawcy – liczba złożonych wniosków w okresie od 01.01.2018 r. do 30.06.2021 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Zatrudnianie cudzoziemców  w Powiecie Żnińskim w latach 2018-2020</dc:title>
  <dc:creator>Hanna Zwolińska</dc:creator>
  <cp:lastModifiedBy>Hanna Zwolińska</cp:lastModifiedBy>
  <cp:revision>23</cp:revision>
  <cp:lastPrinted>2021-07-23T12:31:59Z</cp:lastPrinted>
  <dcterms:created xsi:type="dcterms:W3CDTF">2021-05-24T16:42:19Z</dcterms:created>
  <dcterms:modified xsi:type="dcterms:W3CDTF">2021-07-23T12:43:12Z</dcterms:modified>
</cp:coreProperties>
</file>